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076137334"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4EA7"/>
    <a:srgbClr val="8C3F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6" d="100"/>
          <a:sy n="116" d="100"/>
        </p:scale>
        <p:origin x="96"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9C5DA-9E25-4639-8215-614917855A6F}" type="datetimeFigureOut">
              <a:rPr lang="en-US" smtClean="0"/>
              <a:t>1/13/2023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1A5CC-7D04-4D5F-B9DE-2F8C3F210108}" type="slidenum">
              <a:rPr lang="en-US" smtClean="0"/>
              <a:t>‹#›</a:t>
            </a:fld>
            <a:endParaRPr lang="en-US"/>
          </a:p>
        </p:txBody>
      </p:sp>
    </p:spTree>
    <p:extLst>
      <p:ext uri="{BB962C8B-B14F-4D97-AF65-F5344CB8AC3E}">
        <p14:creationId xmlns:p14="http://schemas.microsoft.com/office/powerpoint/2010/main" val="393750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EC121E-2824-4D9E-8853-C2C601E6E32C}" type="slidenum">
              <a:rPr lang="en-US" smtClean="0"/>
              <a:t>1</a:t>
            </a:fld>
            <a:endParaRPr lang="en-US"/>
          </a:p>
        </p:txBody>
      </p:sp>
    </p:spTree>
    <p:extLst>
      <p:ext uri="{BB962C8B-B14F-4D97-AF65-F5344CB8AC3E}">
        <p14:creationId xmlns:p14="http://schemas.microsoft.com/office/powerpoint/2010/main" val="4201709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2A6B570-EA1B-49ED-9BF1-BB9CF44A993B}"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14909-94CB-497A-BF1A-13ABB69079EA}" type="slidenum">
              <a:rPr lang="en-US" smtClean="0"/>
              <a:t>‹#›</a:t>
            </a:fld>
            <a:endParaRPr lang="en-US"/>
          </a:p>
        </p:txBody>
      </p:sp>
    </p:spTree>
    <p:extLst>
      <p:ext uri="{BB962C8B-B14F-4D97-AF65-F5344CB8AC3E}">
        <p14:creationId xmlns:p14="http://schemas.microsoft.com/office/powerpoint/2010/main" val="3649116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A6B570-EA1B-49ED-9BF1-BB9CF44A993B}"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14909-94CB-497A-BF1A-13ABB69079EA}" type="slidenum">
              <a:rPr lang="en-US" smtClean="0"/>
              <a:t>‹#›</a:t>
            </a:fld>
            <a:endParaRPr lang="en-US"/>
          </a:p>
        </p:txBody>
      </p:sp>
    </p:spTree>
    <p:extLst>
      <p:ext uri="{BB962C8B-B14F-4D97-AF65-F5344CB8AC3E}">
        <p14:creationId xmlns:p14="http://schemas.microsoft.com/office/powerpoint/2010/main" val="3335568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A6B570-EA1B-49ED-9BF1-BB9CF44A993B}"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14909-94CB-497A-BF1A-13ABB69079EA}" type="slidenum">
              <a:rPr lang="en-US" smtClean="0"/>
              <a:t>‹#›</a:t>
            </a:fld>
            <a:endParaRPr lang="en-US"/>
          </a:p>
        </p:txBody>
      </p:sp>
    </p:spTree>
    <p:extLst>
      <p:ext uri="{BB962C8B-B14F-4D97-AF65-F5344CB8AC3E}">
        <p14:creationId xmlns:p14="http://schemas.microsoft.com/office/powerpoint/2010/main" val="786695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A6B570-EA1B-49ED-9BF1-BB9CF44A993B}"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14909-94CB-497A-BF1A-13ABB69079EA}" type="slidenum">
              <a:rPr lang="en-US" smtClean="0"/>
              <a:t>‹#›</a:t>
            </a:fld>
            <a:endParaRPr lang="en-US"/>
          </a:p>
        </p:txBody>
      </p:sp>
    </p:spTree>
    <p:extLst>
      <p:ext uri="{BB962C8B-B14F-4D97-AF65-F5344CB8AC3E}">
        <p14:creationId xmlns:p14="http://schemas.microsoft.com/office/powerpoint/2010/main" val="2636063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A6B570-EA1B-49ED-9BF1-BB9CF44A993B}"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14909-94CB-497A-BF1A-13ABB69079EA}" type="slidenum">
              <a:rPr lang="en-US" smtClean="0"/>
              <a:t>‹#›</a:t>
            </a:fld>
            <a:endParaRPr lang="en-US"/>
          </a:p>
        </p:txBody>
      </p:sp>
    </p:spTree>
    <p:extLst>
      <p:ext uri="{BB962C8B-B14F-4D97-AF65-F5344CB8AC3E}">
        <p14:creationId xmlns:p14="http://schemas.microsoft.com/office/powerpoint/2010/main" val="1068973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A6B570-EA1B-49ED-9BF1-BB9CF44A993B}" type="datetimeFigureOut">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14909-94CB-497A-BF1A-13ABB69079EA}" type="slidenum">
              <a:rPr lang="en-US" smtClean="0"/>
              <a:t>‹#›</a:t>
            </a:fld>
            <a:endParaRPr lang="en-US"/>
          </a:p>
        </p:txBody>
      </p:sp>
    </p:spTree>
    <p:extLst>
      <p:ext uri="{BB962C8B-B14F-4D97-AF65-F5344CB8AC3E}">
        <p14:creationId xmlns:p14="http://schemas.microsoft.com/office/powerpoint/2010/main" val="3400670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A6B570-EA1B-49ED-9BF1-BB9CF44A993B}" type="datetimeFigureOut">
              <a:rPr lang="en-US" smtClean="0"/>
              <a:t>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214909-94CB-497A-BF1A-13ABB69079EA}" type="slidenum">
              <a:rPr lang="en-US" smtClean="0"/>
              <a:t>‹#›</a:t>
            </a:fld>
            <a:endParaRPr lang="en-US"/>
          </a:p>
        </p:txBody>
      </p:sp>
    </p:spTree>
    <p:extLst>
      <p:ext uri="{BB962C8B-B14F-4D97-AF65-F5344CB8AC3E}">
        <p14:creationId xmlns:p14="http://schemas.microsoft.com/office/powerpoint/2010/main" val="2370221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A6B570-EA1B-49ED-9BF1-BB9CF44A993B}" type="datetimeFigureOut">
              <a:rPr lang="en-US" smtClean="0"/>
              <a:t>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214909-94CB-497A-BF1A-13ABB69079EA}" type="slidenum">
              <a:rPr lang="en-US" smtClean="0"/>
              <a:t>‹#›</a:t>
            </a:fld>
            <a:endParaRPr lang="en-US"/>
          </a:p>
        </p:txBody>
      </p:sp>
    </p:spTree>
    <p:extLst>
      <p:ext uri="{BB962C8B-B14F-4D97-AF65-F5344CB8AC3E}">
        <p14:creationId xmlns:p14="http://schemas.microsoft.com/office/powerpoint/2010/main" val="4156559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A6B570-EA1B-49ED-9BF1-BB9CF44A993B}" type="datetimeFigureOut">
              <a:rPr lang="en-US" smtClean="0"/>
              <a:t>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214909-94CB-497A-BF1A-13ABB69079EA}" type="slidenum">
              <a:rPr lang="en-US" smtClean="0"/>
              <a:t>‹#›</a:t>
            </a:fld>
            <a:endParaRPr lang="en-US"/>
          </a:p>
        </p:txBody>
      </p:sp>
    </p:spTree>
    <p:extLst>
      <p:ext uri="{BB962C8B-B14F-4D97-AF65-F5344CB8AC3E}">
        <p14:creationId xmlns:p14="http://schemas.microsoft.com/office/powerpoint/2010/main" val="783555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A6B570-EA1B-49ED-9BF1-BB9CF44A993B}" type="datetimeFigureOut">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14909-94CB-497A-BF1A-13ABB69079EA}" type="slidenum">
              <a:rPr lang="en-US" smtClean="0"/>
              <a:t>‹#›</a:t>
            </a:fld>
            <a:endParaRPr lang="en-US"/>
          </a:p>
        </p:txBody>
      </p:sp>
    </p:spTree>
    <p:extLst>
      <p:ext uri="{BB962C8B-B14F-4D97-AF65-F5344CB8AC3E}">
        <p14:creationId xmlns:p14="http://schemas.microsoft.com/office/powerpoint/2010/main" val="698537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A6B570-EA1B-49ED-9BF1-BB9CF44A993B}" type="datetimeFigureOut">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14909-94CB-497A-BF1A-13ABB69079EA}" type="slidenum">
              <a:rPr lang="en-US" smtClean="0"/>
              <a:t>‹#›</a:t>
            </a:fld>
            <a:endParaRPr lang="en-US"/>
          </a:p>
        </p:txBody>
      </p:sp>
    </p:spTree>
    <p:extLst>
      <p:ext uri="{BB962C8B-B14F-4D97-AF65-F5344CB8AC3E}">
        <p14:creationId xmlns:p14="http://schemas.microsoft.com/office/powerpoint/2010/main" val="3068532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6B570-EA1B-49ED-9BF1-BB9CF44A993B}" type="datetimeFigureOut">
              <a:rPr lang="en-US" smtClean="0"/>
              <a:t>1/13/2023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14909-94CB-497A-BF1A-13ABB69079EA}" type="slidenum">
              <a:rPr lang="en-US" smtClean="0"/>
              <a:t>‹#›</a:t>
            </a:fld>
            <a:endParaRPr lang="en-US"/>
          </a:p>
        </p:txBody>
      </p:sp>
    </p:spTree>
    <p:extLst>
      <p:ext uri="{BB962C8B-B14F-4D97-AF65-F5344CB8AC3E}">
        <p14:creationId xmlns:p14="http://schemas.microsoft.com/office/powerpoint/2010/main" val="194383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2AA155A-F508-0AA8-E594-5EA75780DB87}"/>
              </a:ext>
            </a:extLst>
          </p:cNvPr>
          <p:cNvSpPr/>
          <p:nvPr/>
        </p:nvSpPr>
        <p:spPr>
          <a:xfrm>
            <a:off x="-1" y="0"/>
            <a:ext cx="12215977" cy="807923"/>
          </a:xfrm>
          <a:prstGeom prst="rect">
            <a:avLst/>
          </a:prstGeom>
          <a:solidFill>
            <a:srgbClr val="674E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9F9DC0-AC10-4F77-8B2D-50D701AD2FE1}"/>
              </a:ext>
            </a:extLst>
          </p:cNvPr>
          <p:cNvGrpSpPr/>
          <p:nvPr/>
        </p:nvGrpSpPr>
        <p:grpSpPr>
          <a:xfrm>
            <a:off x="-1" y="23152"/>
            <a:ext cx="12233281" cy="6834848"/>
            <a:chOff x="-1" y="23152"/>
            <a:chExt cx="12233281" cy="6834848"/>
          </a:xfrm>
        </p:grpSpPr>
        <p:pic>
          <p:nvPicPr>
            <p:cNvPr id="6" name="Picture 5">
              <a:extLst>
                <a:ext uri="{FF2B5EF4-FFF2-40B4-BE49-F238E27FC236}">
                  <a16:creationId xmlns:a16="http://schemas.microsoft.com/office/drawing/2014/main" id="{F959F322-B021-B2B4-86A7-AB0BB4D44AD3}"/>
                </a:ext>
              </a:extLst>
            </p:cNvPr>
            <p:cNvPicPr>
              <a:picLocks noChangeAspect="1"/>
            </p:cNvPicPr>
            <p:nvPr/>
          </p:nvPicPr>
          <p:blipFill>
            <a:blip r:embed="rId3"/>
            <a:stretch>
              <a:fillRect/>
            </a:stretch>
          </p:blipFill>
          <p:spPr>
            <a:xfrm>
              <a:off x="238526" y="3724808"/>
              <a:ext cx="5629523" cy="2934316"/>
            </a:xfrm>
            <a:prstGeom prst="rect">
              <a:avLst/>
            </a:prstGeom>
          </p:spPr>
        </p:pic>
        <p:grpSp>
          <p:nvGrpSpPr>
            <p:cNvPr id="5" name="Group 4">
              <a:extLst>
                <a:ext uri="{FF2B5EF4-FFF2-40B4-BE49-F238E27FC236}">
                  <a16:creationId xmlns:a16="http://schemas.microsoft.com/office/drawing/2014/main" id="{2369C147-D94C-A9FA-1F5D-DFF5AFE42D27}"/>
                </a:ext>
              </a:extLst>
            </p:cNvPr>
            <p:cNvGrpSpPr/>
            <p:nvPr/>
          </p:nvGrpSpPr>
          <p:grpSpPr>
            <a:xfrm>
              <a:off x="-1" y="23152"/>
              <a:ext cx="12233281" cy="6834848"/>
              <a:chOff x="-1" y="23152"/>
              <a:chExt cx="12233281" cy="6834848"/>
            </a:xfrm>
          </p:grpSpPr>
          <p:cxnSp>
            <p:nvCxnSpPr>
              <p:cNvPr id="3" name="Straight Connector 2">
                <a:extLst>
                  <a:ext uri="{FF2B5EF4-FFF2-40B4-BE49-F238E27FC236}">
                    <a16:creationId xmlns:a16="http://schemas.microsoft.com/office/drawing/2014/main" id="{926F5D06-85CD-41AB-90E4-495537999A54}"/>
                  </a:ext>
                </a:extLst>
              </p:cNvPr>
              <p:cNvCxnSpPr>
                <a:cxnSpLocks/>
              </p:cNvCxnSpPr>
              <p:nvPr/>
            </p:nvCxnSpPr>
            <p:spPr>
              <a:xfrm>
                <a:off x="6007822" y="1445029"/>
                <a:ext cx="3712" cy="5326706"/>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6EE5D4C4-4135-4CC5-84C7-C3F52BB61947}"/>
                  </a:ext>
                </a:extLst>
              </p:cNvPr>
              <p:cNvSpPr/>
              <p:nvPr/>
            </p:nvSpPr>
            <p:spPr>
              <a:xfrm>
                <a:off x="-1" y="6583007"/>
                <a:ext cx="12192000" cy="274993"/>
              </a:xfrm>
              <a:prstGeom prst="rect">
                <a:avLst/>
              </a:prstGeom>
              <a:gradFill>
                <a:gsLst>
                  <a:gs pos="0">
                    <a:schemeClr val="accent1">
                      <a:lumMod val="5000"/>
                      <a:lumOff val="95000"/>
                    </a:schemeClr>
                  </a:gs>
                  <a:gs pos="74000">
                    <a:schemeClr val="bg1">
                      <a:lumMod val="85000"/>
                    </a:schemeClr>
                  </a:gs>
                  <a:gs pos="83000">
                    <a:schemeClr val="bg1">
                      <a:lumMod val="65000"/>
                    </a:schemeClr>
                  </a:gs>
                  <a:gs pos="100000">
                    <a:schemeClr val="bg1">
                      <a:lumMod val="7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50" dirty="0">
                    <a:solidFill>
                      <a:srgbClr val="87C742"/>
                    </a:solidFill>
                    <a:latin typeface="Poppins ExtraBold"/>
                    <a:cs typeface="Poppins ExtraBold"/>
                  </a:rPr>
                  <a:t>www.congruentX.com                                                              mail: info@congruentX.com                                                                         www.GetCRMRight.com</a:t>
                </a:r>
              </a:p>
            </p:txBody>
          </p:sp>
          <p:sp>
            <p:nvSpPr>
              <p:cNvPr id="114" name="Freeform 70">
                <a:extLst>
                  <a:ext uri="{FF2B5EF4-FFF2-40B4-BE49-F238E27FC236}">
                    <a16:creationId xmlns:a16="http://schemas.microsoft.com/office/drawing/2014/main" id="{D191557C-2DED-922B-76C0-E2FC2F12CB19}"/>
                  </a:ext>
                </a:extLst>
              </p:cNvPr>
              <p:cNvSpPr>
                <a:spLocks noChangeArrowheads="1"/>
              </p:cNvSpPr>
              <p:nvPr/>
            </p:nvSpPr>
            <p:spPr bwMode="auto">
              <a:xfrm>
                <a:off x="6007822" y="3429000"/>
                <a:ext cx="6225458" cy="3254223"/>
              </a:xfrm>
              <a:custGeom>
                <a:avLst/>
                <a:gdLst>
                  <a:gd name="T0" fmla="*/ 9138546 w 13994"/>
                  <a:gd name="T1" fmla="*/ 4371646 h 6693"/>
                  <a:gd name="T2" fmla="*/ 0 w 13994"/>
                  <a:gd name="T3" fmla="*/ 4371646 h 6693"/>
                  <a:gd name="T4" fmla="*/ 0 w 13994"/>
                  <a:gd name="T5" fmla="*/ 981203 h 6693"/>
                  <a:gd name="T6" fmla="*/ 0 w 13994"/>
                  <a:gd name="T7" fmla="*/ 981203 h 6693"/>
                  <a:gd name="T8" fmla="*/ 2110754 w 13994"/>
                  <a:gd name="T9" fmla="*/ 309647 h 6693"/>
                  <a:gd name="T10" fmla="*/ 2110754 w 13994"/>
                  <a:gd name="T11" fmla="*/ 309647 h 6693"/>
                  <a:gd name="T12" fmla="*/ 4917691 w 13994"/>
                  <a:gd name="T13" fmla="*/ 1398639 h 6693"/>
                  <a:gd name="T14" fmla="*/ 4917691 w 13994"/>
                  <a:gd name="T15" fmla="*/ 1398639 h 6693"/>
                  <a:gd name="T16" fmla="*/ 7259635 w 13994"/>
                  <a:gd name="T17" fmla="*/ 2072155 h 6693"/>
                  <a:gd name="T18" fmla="*/ 7259635 w 13994"/>
                  <a:gd name="T19" fmla="*/ 2072155 h 6693"/>
                  <a:gd name="T20" fmla="*/ 6247362 w 13994"/>
                  <a:gd name="T21" fmla="*/ 3178132 h 6693"/>
                  <a:gd name="T22" fmla="*/ 6247362 w 13994"/>
                  <a:gd name="T23" fmla="*/ 3178132 h 6693"/>
                  <a:gd name="T24" fmla="*/ 8744086 w 13994"/>
                  <a:gd name="T25" fmla="*/ 3835316 h 6693"/>
                  <a:gd name="T26" fmla="*/ 8744086 w 13994"/>
                  <a:gd name="T27" fmla="*/ 3835316 h 6693"/>
                  <a:gd name="T28" fmla="*/ 9138546 w 13994"/>
                  <a:gd name="T29" fmla="*/ 4371646 h 669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3994" h="6693">
                    <a:moveTo>
                      <a:pt x="13993" y="6692"/>
                    </a:moveTo>
                    <a:lnTo>
                      <a:pt x="0" y="6692"/>
                    </a:lnTo>
                    <a:lnTo>
                      <a:pt x="0" y="1502"/>
                    </a:lnTo>
                    <a:cubicBezTo>
                      <a:pt x="0" y="1502"/>
                      <a:pt x="1468" y="0"/>
                      <a:pt x="3232" y="474"/>
                    </a:cubicBezTo>
                    <a:cubicBezTo>
                      <a:pt x="5169" y="993"/>
                      <a:pt x="4878" y="2059"/>
                      <a:pt x="7530" y="2141"/>
                    </a:cubicBezTo>
                    <a:cubicBezTo>
                      <a:pt x="8462" y="2171"/>
                      <a:pt x="10850" y="2111"/>
                      <a:pt x="11116" y="3172"/>
                    </a:cubicBezTo>
                    <a:cubicBezTo>
                      <a:pt x="11294" y="3880"/>
                      <a:pt x="9469" y="4299"/>
                      <a:pt x="9566" y="4865"/>
                    </a:cubicBezTo>
                    <a:cubicBezTo>
                      <a:pt x="9757" y="5973"/>
                      <a:pt x="12338" y="5474"/>
                      <a:pt x="13389" y="5871"/>
                    </a:cubicBezTo>
                    <a:cubicBezTo>
                      <a:pt x="13922" y="6073"/>
                      <a:pt x="13993" y="6692"/>
                      <a:pt x="13993" y="6692"/>
                    </a:cubicBezTo>
                  </a:path>
                </a:pathLst>
              </a:custGeom>
              <a:solidFill>
                <a:schemeClr val="bg1">
                  <a:lumMod val="85000"/>
                  <a:alpha val="30000"/>
                </a:schemeClr>
              </a:solidFill>
              <a:ln>
                <a:noFill/>
              </a:ln>
              <a:effectLst/>
            </p:spPr>
            <p:txBody>
              <a:bodyPr wrap="none" anchor="ctr"/>
              <a:lstStyle/>
              <a:p>
                <a:endParaRPr lang="en-US">
                  <a:latin typeface="Poppins" pitchFamily="2" charset="77"/>
                </a:endParaRPr>
              </a:p>
            </p:txBody>
          </p:sp>
          <p:sp>
            <p:nvSpPr>
              <p:cNvPr id="14" name="TextBox 13">
                <a:extLst>
                  <a:ext uri="{FF2B5EF4-FFF2-40B4-BE49-F238E27FC236}">
                    <a16:creationId xmlns:a16="http://schemas.microsoft.com/office/drawing/2014/main" id="{BF2CECF0-EA1B-40F2-B6D6-F67D69907D37}"/>
                  </a:ext>
                </a:extLst>
              </p:cNvPr>
              <p:cNvSpPr txBox="1"/>
              <p:nvPr/>
            </p:nvSpPr>
            <p:spPr>
              <a:xfrm>
                <a:off x="16766" y="513296"/>
                <a:ext cx="1870698" cy="338554"/>
              </a:xfrm>
              <a:prstGeom prst="rect">
                <a:avLst/>
              </a:prstGeom>
              <a:noFill/>
            </p:spPr>
            <p:txBody>
              <a:bodyPr wrap="square" rtlCol="0">
                <a:spAutoFit/>
              </a:bodyPr>
              <a:lstStyle/>
              <a:p>
                <a:r>
                  <a:rPr lang="en-US" sz="1600" b="1">
                    <a:solidFill>
                      <a:schemeClr val="bg1"/>
                    </a:solidFill>
                    <a:latin typeface="Poppins ExtraBold" panose="00000900000000000000" pitchFamily="2" charset="0"/>
                    <a:cs typeface="Poppins ExtraBold" panose="00000900000000000000" pitchFamily="2" charset="0"/>
                  </a:rPr>
                  <a:t>THE CHALLENGE </a:t>
                </a:r>
              </a:p>
            </p:txBody>
          </p:sp>
          <p:sp>
            <p:nvSpPr>
              <p:cNvPr id="19" name="TextBox 18">
                <a:extLst>
                  <a:ext uri="{FF2B5EF4-FFF2-40B4-BE49-F238E27FC236}">
                    <a16:creationId xmlns:a16="http://schemas.microsoft.com/office/drawing/2014/main" id="{1E28CB3C-1E04-4E8B-88FC-AB26976260F9}"/>
                  </a:ext>
                </a:extLst>
              </p:cNvPr>
              <p:cNvSpPr txBox="1"/>
              <p:nvPr/>
            </p:nvSpPr>
            <p:spPr>
              <a:xfrm>
                <a:off x="10442821" y="513296"/>
                <a:ext cx="1732413" cy="338554"/>
              </a:xfrm>
              <a:prstGeom prst="rect">
                <a:avLst/>
              </a:prstGeom>
              <a:noFill/>
            </p:spPr>
            <p:txBody>
              <a:bodyPr wrap="square" rtlCol="0">
                <a:spAutoFit/>
              </a:bodyPr>
              <a:lstStyle/>
              <a:p>
                <a:pPr algn="r"/>
                <a:r>
                  <a:rPr lang="en-US" sz="1600" b="1">
                    <a:solidFill>
                      <a:schemeClr val="bg1"/>
                    </a:solidFill>
                    <a:latin typeface="Poppins ExtraBold" panose="00000900000000000000" pitchFamily="2" charset="0"/>
                    <a:cs typeface="Poppins ExtraBold" panose="00000900000000000000" pitchFamily="2" charset="0"/>
                  </a:rPr>
                  <a:t>OUR SOLUTION</a:t>
                </a:r>
              </a:p>
            </p:txBody>
          </p:sp>
          <p:sp>
            <p:nvSpPr>
              <p:cNvPr id="24" name="Rectangle 23">
                <a:extLst>
                  <a:ext uri="{FF2B5EF4-FFF2-40B4-BE49-F238E27FC236}">
                    <a16:creationId xmlns:a16="http://schemas.microsoft.com/office/drawing/2014/main" id="{1043201D-5A68-440F-B527-8EA2258C4718}"/>
                  </a:ext>
                </a:extLst>
              </p:cNvPr>
              <p:cNvSpPr/>
              <p:nvPr/>
            </p:nvSpPr>
            <p:spPr>
              <a:xfrm>
                <a:off x="140689" y="1445029"/>
                <a:ext cx="3284276" cy="2723823"/>
              </a:xfrm>
              <a:custGeom>
                <a:avLst/>
                <a:gdLst>
                  <a:gd name="connsiteX0" fmla="*/ 0 w 3297836"/>
                  <a:gd name="connsiteY0" fmla="*/ 0 h 2723823"/>
                  <a:gd name="connsiteX1" fmla="*/ 3297836 w 3297836"/>
                  <a:gd name="connsiteY1" fmla="*/ 0 h 2723823"/>
                  <a:gd name="connsiteX2" fmla="*/ 3297836 w 3297836"/>
                  <a:gd name="connsiteY2" fmla="*/ 2723823 h 2723823"/>
                  <a:gd name="connsiteX3" fmla="*/ 0 w 3297836"/>
                  <a:gd name="connsiteY3" fmla="*/ 2723823 h 2723823"/>
                  <a:gd name="connsiteX4" fmla="*/ 0 w 3297836"/>
                  <a:gd name="connsiteY4" fmla="*/ 0 h 2723823"/>
                  <a:gd name="connsiteX0" fmla="*/ 0 w 3297836"/>
                  <a:gd name="connsiteY0" fmla="*/ 0 h 2723823"/>
                  <a:gd name="connsiteX1" fmla="*/ 3297836 w 3297836"/>
                  <a:gd name="connsiteY1" fmla="*/ 0 h 2723823"/>
                  <a:gd name="connsiteX2" fmla="*/ 3297836 w 3297836"/>
                  <a:gd name="connsiteY2" fmla="*/ 2723823 h 2723823"/>
                  <a:gd name="connsiteX3" fmla="*/ 1164236 w 3297836"/>
                  <a:gd name="connsiteY3" fmla="*/ 2721190 h 2723823"/>
                  <a:gd name="connsiteX4" fmla="*/ 0 w 3297836"/>
                  <a:gd name="connsiteY4" fmla="*/ 2723823 h 2723823"/>
                  <a:gd name="connsiteX5" fmla="*/ 0 w 3297836"/>
                  <a:gd name="connsiteY5" fmla="*/ 0 h 2723823"/>
                  <a:gd name="connsiteX0" fmla="*/ 0 w 3297836"/>
                  <a:gd name="connsiteY0" fmla="*/ 0 h 2723823"/>
                  <a:gd name="connsiteX1" fmla="*/ 3297836 w 3297836"/>
                  <a:gd name="connsiteY1" fmla="*/ 0 h 2723823"/>
                  <a:gd name="connsiteX2" fmla="*/ 3297836 w 3297836"/>
                  <a:gd name="connsiteY2" fmla="*/ 2723823 h 2723823"/>
                  <a:gd name="connsiteX3" fmla="*/ 1164236 w 3297836"/>
                  <a:gd name="connsiteY3" fmla="*/ 2721190 h 2723823"/>
                  <a:gd name="connsiteX4" fmla="*/ 0 w 3297836"/>
                  <a:gd name="connsiteY4" fmla="*/ 2723823 h 2723823"/>
                  <a:gd name="connsiteX5" fmla="*/ 0 w 3297836"/>
                  <a:gd name="connsiteY5" fmla="*/ 0 h 2723823"/>
                  <a:gd name="connsiteX0" fmla="*/ 0 w 3297836"/>
                  <a:gd name="connsiteY0" fmla="*/ 0 h 2723823"/>
                  <a:gd name="connsiteX1" fmla="*/ 3297836 w 3297836"/>
                  <a:gd name="connsiteY1" fmla="*/ 0 h 2723823"/>
                  <a:gd name="connsiteX2" fmla="*/ 3297836 w 3297836"/>
                  <a:gd name="connsiteY2" fmla="*/ 2723823 h 2723823"/>
                  <a:gd name="connsiteX3" fmla="*/ 2316761 w 3297836"/>
                  <a:gd name="connsiteY3" fmla="*/ 2711665 h 2723823"/>
                  <a:gd name="connsiteX4" fmla="*/ 1164236 w 3297836"/>
                  <a:gd name="connsiteY4" fmla="*/ 2721190 h 2723823"/>
                  <a:gd name="connsiteX5" fmla="*/ 0 w 3297836"/>
                  <a:gd name="connsiteY5" fmla="*/ 2723823 h 2723823"/>
                  <a:gd name="connsiteX6" fmla="*/ 0 w 3297836"/>
                  <a:gd name="connsiteY6" fmla="*/ 0 h 2723823"/>
                  <a:gd name="connsiteX0" fmla="*/ 0 w 3297836"/>
                  <a:gd name="connsiteY0" fmla="*/ 0 h 2723823"/>
                  <a:gd name="connsiteX1" fmla="*/ 3297836 w 3297836"/>
                  <a:gd name="connsiteY1" fmla="*/ 0 h 2723823"/>
                  <a:gd name="connsiteX2" fmla="*/ 3297836 w 3297836"/>
                  <a:gd name="connsiteY2" fmla="*/ 2723823 h 2723823"/>
                  <a:gd name="connsiteX3" fmla="*/ 2316761 w 3297836"/>
                  <a:gd name="connsiteY3" fmla="*/ 2711665 h 2723823"/>
                  <a:gd name="connsiteX4" fmla="*/ 1269011 w 3297836"/>
                  <a:gd name="connsiteY4" fmla="*/ 2235415 h 2723823"/>
                  <a:gd name="connsiteX5" fmla="*/ 0 w 3297836"/>
                  <a:gd name="connsiteY5" fmla="*/ 2723823 h 2723823"/>
                  <a:gd name="connsiteX6" fmla="*/ 0 w 3297836"/>
                  <a:gd name="connsiteY6" fmla="*/ 0 h 2723823"/>
                  <a:gd name="connsiteX0" fmla="*/ 0 w 3297836"/>
                  <a:gd name="connsiteY0" fmla="*/ 0 h 2723823"/>
                  <a:gd name="connsiteX1" fmla="*/ 3297836 w 3297836"/>
                  <a:gd name="connsiteY1" fmla="*/ 0 h 2723823"/>
                  <a:gd name="connsiteX2" fmla="*/ 3297836 w 3297836"/>
                  <a:gd name="connsiteY2" fmla="*/ 2723823 h 2723823"/>
                  <a:gd name="connsiteX3" fmla="*/ 2316761 w 3297836"/>
                  <a:gd name="connsiteY3" fmla="*/ 2711665 h 2723823"/>
                  <a:gd name="connsiteX4" fmla="*/ 1269011 w 3297836"/>
                  <a:gd name="connsiteY4" fmla="*/ 2235415 h 2723823"/>
                  <a:gd name="connsiteX5" fmla="*/ 0 w 3297836"/>
                  <a:gd name="connsiteY5" fmla="*/ 2723823 h 2723823"/>
                  <a:gd name="connsiteX6" fmla="*/ 0 w 3297836"/>
                  <a:gd name="connsiteY6" fmla="*/ 0 h 2723823"/>
                  <a:gd name="connsiteX0" fmla="*/ 0 w 3297836"/>
                  <a:gd name="connsiteY0" fmla="*/ 0 h 2723823"/>
                  <a:gd name="connsiteX1" fmla="*/ 3297836 w 3297836"/>
                  <a:gd name="connsiteY1" fmla="*/ 0 h 2723823"/>
                  <a:gd name="connsiteX2" fmla="*/ 3297836 w 3297836"/>
                  <a:gd name="connsiteY2" fmla="*/ 2723823 h 2723823"/>
                  <a:gd name="connsiteX3" fmla="*/ 2440586 w 3297836"/>
                  <a:gd name="connsiteY3" fmla="*/ 2149690 h 2723823"/>
                  <a:gd name="connsiteX4" fmla="*/ 1269011 w 3297836"/>
                  <a:gd name="connsiteY4" fmla="*/ 2235415 h 2723823"/>
                  <a:gd name="connsiteX5" fmla="*/ 0 w 3297836"/>
                  <a:gd name="connsiteY5" fmla="*/ 2723823 h 2723823"/>
                  <a:gd name="connsiteX6" fmla="*/ 0 w 3297836"/>
                  <a:gd name="connsiteY6" fmla="*/ 0 h 2723823"/>
                  <a:gd name="connsiteX0" fmla="*/ 0 w 3297836"/>
                  <a:gd name="connsiteY0" fmla="*/ 0 h 2723823"/>
                  <a:gd name="connsiteX1" fmla="*/ 3297836 w 3297836"/>
                  <a:gd name="connsiteY1" fmla="*/ 0 h 2723823"/>
                  <a:gd name="connsiteX2" fmla="*/ 3297836 w 3297836"/>
                  <a:gd name="connsiteY2" fmla="*/ 2723823 h 2723823"/>
                  <a:gd name="connsiteX3" fmla="*/ 2440586 w 3297836"/>
                  <a:gd name="connsiteY3" fmla="*/ 2149690 h 2723823"/>
                  <a:gd name="connsiteX4" fmla="*/ 1269011 w 3297836"/>
                  <a:gd name="connsiteY4" fmla="*/ 2235415 h 2723823"/>
                  <a:gd name="connsiteX5" fmla="*/ 0 w 3297836"/>
                  <a:gd name="connsiteY5" fmla="*/ 2723823 h 2723823"/>
                  <a:gd name="connsiteX6" fmla="*/ 0 w 3297836"/>
                  <a:gd name="connsiteY6" fmla="*/ 0 h 2723823"/>
                  <a:gd name="connsiteX0" fmla="*/ 0 w 3297836"/>
                  <a:gd name="connsiteY0" fmla="*/ 0 h 2723823"/>
                  <a:gd name="connsiteX1" fmla="*/ 3297836 w 3297836"/>
                  <a:gd name="connsiteY1" fmla="*/ 0 h 2723823"/>
                  <a:gd name="connsiteX2" fmla="*/ 3297836 w 3297836"/>
                  <a:gd name="connsiteY2" fmla="*/ 2723823 h 2723823"/>
                  <a:gd name="connsiteX3" fmla="*/ 2402486 w 3297836"/>
                  <a:gd name="connsiteY3" fmla="*/ 2111590 h 2723823"/>
                  <a:gd name="connsiteX4" fmla="*/ 1269011 w 3297836"/>
                  <a:gd name="connsiteY4" fmla="*/ 2235415 h 2723823"/>
                  <a:gd name="connsiteX5" fmla="*/ 0 w 3297836"/>
                  <a:gd name="connsiteY5" fmla="*/ 2723823 h 2723823"/>
                  <a:gd name="connsiteX6" fmla="*/ 0 w 3297836"/>
                  <a:gd name="connsiteY6" fmla="*/ 0 h 2723823"/>
                  <a:gd name="connsiteX0" fmla="*/ 0 w 3402611"/>
                  <a:gd name="connsiteY0" fmla="*/ 0 h 2723823"/>
                  <a:gd name="connsiteX1" fmla="*/ 3297836 w 3402611"/>
                  <a:gd name="connsiteY1" fmla="*/ 0 h 2723823"/>
                  <a:gd name="connsiteX2" fmla="*/ 3402611 w 3402611"/>
                  <a:gd name="connsiteY2" fmla="*/ 2009448 h 2723823"/>
                  <a:gd name="connsiteX3" fmla="*/ 2402486 w 3402611"/>
                  <a:gd name="connsiteY3" fmla="*/ 2111590 h 2723823"/>
                  <a:gd name="connsiteX4" fmla="*/ 1269011 w 3402611"/>
                  <a:gd name="connsiteY4" fmla="*/ 2235415 h 2723823"/>
                  <a:gd name="connsiteX5" fmla="*/ 0 w 3402611"/>
                  <a:gd name="connsiteY5" fmla="*/ 2723823 h 2723823"/>
                  <a:gd name="connsiteX6" fmla="*/ 0 w 3402611"/>
                  <a:gd name="connsiteY6" fmla="*/ 0 h 2723823"/>
                  <a:gd name="connsiteX0" fmla="*/ 0 w 3402611"/>
                  <a:gd name="connsiteY0" fmla="*/ 0 h 2723823"/>
                  <a:gd name="connsiteX1" fmla="*/ 3297836 w 3402611"/>
                  <a:gd name="connsiteY1" fmla="*/ 0 h 2723823"/>
                  <a:gd name="connsiteX2" fmla="*/ 3402611 w 3402611"/>
                  <a:gd name="connsiteY2" fmla="*/ 2009448 h 2723823"/>
                  <a:gd name="connsiteX3" fmla="*/ 2431061 w 3402611"/>
                  <a:gd name="connsiteY3" fmla="*/ 1921090 h 2723823"/>
                  <a:gd name="connsiteX4" fmla="*/ 1269011 w 3402611"/>
                  <a:gd name="connsiteY4" fmla="*/ 2235415 h 2723823"/>
                  <a:gd name="connsiteX5" fmla="*/ 0 w 3402611"/>
                  <a:gd name="connsiteY5" fmla="*/ 2723823 h 2723823"/>
                  <a:gd name="connsiteX6" fmla="*/ 0 w 3402611"/>
                  <a:gd name="connsiteY6" fmla="*/ 0 h 2723823"/>
                  <a:gd name="connsiteX0" fmla="*/ 0 w 3402611"/>
                  <a:gd name="connsiteY0" fmla="*/ 0 h 2723823"/>
                  <a:gd name="connsiteX1" fmla="*/ 3297836 w 3402611"/>
                  <a:gd name="connsiteY1" fmla="*/ 0 h 2723823"/>
                  <a:gd name="connsiteX2" fmla="*/ 3402611 w 3402611"/>
                  <a:gd name="connsiteY2" fmla="*/ 2009448 h 2723823"/>
                  <a:gd name="connsiteX3" fmla="*/ 2431061 w 3402611"/>
                  <a:gd name="connsiteY3" fmla="*/ 1921090 h 2723823"/>
                  <a:gd name="connsiteX4" fmla="*/ 1164236 w 3402611"/>
                  <a:gd name="connsiteY4" fmla="*/ 2121115 h 2723823"/>
                  <a:gd name="connsiteX5" fmla="*/ 0 w 3402611"/>
                  <a:gd name="connsiteY5" fmla="*/ 2723823 h 2723823"/>
                  <a:gd name="connsiteX6" fmla="*/ 0 w 3402611"/>
                  <a:gd name="connsiteY6" fmla="*/ 0 h 2723823"/>
                  <a:gd name="connsiteX0" fmla="*/ 0 w 3402611"/>
                  <a:gd name="connsiteY0" fmla="*/ 0 h 3219123"/>
                  <a:gd name="connsiteX1" fmla="*/ 3297836 w 3402611"/>
                  <a:gd name="connsiteY1" fmla="*/ 0 h 3219123"/>
                  <a:gd name="connsiteX2" fmla="*/ 3402611 w 3402611"/>
                  <a:gd name="connsiteY2" fmla="*/ 2009448 h 3219123"/>
                  <a:gd name="connsiteX3" fmla="*/ 2431061 w 3402611"/>
                  <a:gd name="connsiteY3" fmla="*/ 1921090 h 3219123"/>
                  <a:gd name="connsiteX4" fmla="*/ 1164236 w 3402611"/>
                  <a:gd name="connsiteY4" fmla="*/ 2121115 h 3219123"/>
                  <a:gd name="connsiteX5" fmla="*/ 66675 w 3402611"/>
                  <a:gd name="connsiteY5" fmla="*/ 3219123 h 3219123"/>
                  <a:gd name="connsiteX6" fmla="*/ 0 w 3402611"/>
                  <a:gd name="connsiteY6" fmla="*/ 0 h 3219123"/>
                  <a:gd name="connsiteX0" fmla="*/ 0 w 3402611"/>
                  <a:gd name="connsiteY0" fmla="*/ 0 h 3219123"/>
                  <a:gd name="connsiteX1" fmla="*/ 3297836 w 3402611"/>
                  <a:gd name="connsiteY1" fmla="*/ 0 h 3219123"/>
                  <a:gd name="connsiteX2" fmla="*/ 3402611 w 3402611"/>
                  <a:gd name="connsiteY2" fmla="*/ 2009448 h 3219123"/>
                  <a:gd name="connsiteX3" fmla="*/ 2431061 w 3402611"/>
                  <a:gd name="connsiteY3" fmla="*/ 1921090 h 3219123"/>
                  <a:gd name="connsiteX4" fmla="*/ 1192811 w 3402611"/>
                  <a:gd name="connsiteY4" fmla="*/ 2254465 h 3219123"/>
                  <a:gd name="connsiteX5" fmla="*/ 66675 w 3402611"/>
                  <a:gd name="connsiteY5" fmla="*/ 3219123 h 3219123"/>
                  <a:gd name="connsiteX6" fmla="*/ 0 w 3402611"/>
                  <a:gd name="connsiteY6" fmla="*/ 0 h 3219123"/>
                  <a:gd name="connsiteX0" fmla="*/ 0 w 3402611"/>
                  <a:gd name="connsiteY0" fmla="*/ 0 h 3219123"/>
                  <a:gd name="connsiteX1" fmla="*/ 3297836 w 3402611"/>
                  <a:gd name="connsiteY1" fmla="*/ 0 h 3219123"/>
                  <a:gd name="connsiteX2" fmla="*/ 3402611 w 3402611"/>
                  <a:gd name="connsiteY2" fmla="*/ 2009448 h 3219123"/>
                  <a:gd name="connsiteX3" fmla="*/ 2431061 w 3402611"/>
                  <a:gd name="connsiteY3" fmla="*/ 1921090 h 3219123"/>
                  <a:gd name="connsiteX4" fmla="*/ 1192811 w 3402611"/>
                  <a:gd name="connsiteY4" fmla="*/ 2254465 h 3219123"/>
                  <a:gd name="connsiteX5" fmla="*/ 66675 w 3402611"/>
                  <a:gd name="connsiteY5" fmla="*/ 3219123 h 3219123"/>
                  <a:gd name="connsiteX6" fmla="*/ 0 w 3402611"/>
                  <a:gd name="connsiteY6" fmla="*/ 0 h 3219123"/>
                  <a:gd name="connsiteX0" fmla="*/ 0 w 3402611"/>
                  <a:gd name="connsiteY0" fmla="*/ 0 h 3219123"/>
                  <a:gd name="connsiteX1" fmla="*/ 3297836 w 3402611"/>
                  <a:gd name="connsiteY1" fmla="*/ 0 h 3219123"/>
                  <a:gd name="connsiteX2" fmla="*/ 3402611 w 3402611"/>
                  <a:gd name="connsiteY2" fmla="*/ 2009448 h 3219123"/>
                  <a:gd name="connsiteX3" fmla="*/ 2440586 w 3402611"/>
                  <a:gd name="connsiteY3" fmla="*/ 2025865 h 3219123"/>
                  <a:gd name="connsiteX4" fmla="*/ 1192811 w 3402611"/>
                  <a:gd name="connsiteY4" fmla="*/ 2254465 h 3219123"/>
                  <a:gd name="connsiteX5" fmla="*/ 66675 w 3402611"/>
                  <a:gd name="connsiteY5" fmla="*/ 3219123 h 3219123"/>
                  <a:gd name="connsiteX6" fmla="*/ 0 w 3402611"/>
                  <a:gd name="connsiteY6" fmla="*/ 0 h 3219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02611" h="3219123">
                    <a:moveTo>
                      <a:pt x="0" y="0"/>
                    </a:moveTo>
                    <a:lnTo>
                      <a:pt x="3297836" y="0"/>
                    </a:lnTo>
                    <a:lnTo>
                      <a:pt x="3402611" y="2009448"/>
                    </a:lnTo>
                    <a:cubicBezTo>
                      <a:pt x="3116861" y="1818070"/>
                      <a:pt x="2973986" y="1950543"/>
                      <a:pt x="2440586" y="2025865"/>
                    </a:cubicBezTo>
                    <a:cubicBezTo>
                      <a:pt x="2091336" y="1867115"/>
                      <a:pt x="1694461" y="2022690"/>
                      <a:pt x="1192811" y="2254465"/>
                    </a:cubicBezTo>
                    <a:lnTo>
                      <a:pt x="66675" y="3219123"/>
                    </a:lnTo>
                    <a:lnTo>
                      <a:pt x="0" y="0"/>
                    </a:lnTo>
                    <a:close/>
                  </a:path>
                </a:pathLst>
              </a:custGeom>
            </p:spPr>
            <p:txBody>
              <a:bodyPr wrap="square">
                <a:spAutoFit/>
              </a:bodyPr>
              <a:lstStyle/>
              <a:p>
                <a:pPr fontAlgn="base"/>
                <a:r>
                  <a:rPr lang="en-US" sz="1000" b="1" dirty="0">
                    <a:latin typeface="Poppins Light" panose="00000400000000000000" pitchFamily="2" charset="0"/>
                    <a:cs typeface="Poppins Light" panose="00000400000000000000" pitchFamily="2" charset="0"/>
                  </a:rPr>
                  <a:t>The world has changed… Customer Expectations </a:t>
                </a:r>
                <a:r>
                  <a:rPr lang="en-US" sz="1000" dirty="0">
                    <a:latin typeface="Poppins Light" panose="00000400000000000000" pitchFamily="2" charset="0"/>
                    <a:cs typeface="Poppins Light" panose="00000400000000000000" pitchFamily="2" charset="0"/>
                  </a:rPr>
                  <a:t>have shifted from </a:t>
                </a:r>
                <a:r>
                  <a:rPr lang="en-US" sz="1000" b="1" dirty="0">
                    <a:latin typeface="Poppins Light" panose="00000400000000000000" pitchFamily="2" charset="0"/>
                    <a:cs typeface="Poppins Light" panose="00000400000000000000" pitchFamily="2" charset="0"/>
                  </a:rPr>
                  <a:t>needing information </a:t>
                </a:r>
                <a:r>
                  <a:rPr lang="en-US" sz="1000" dirty="0">
                    <a:latin typeface="Poppins Light" panose="00000400000000000000" pitchFamily="2" charset="0"/>
                    <a:cs typeface="Poppins Light" panose="00000400000000000000" pitchFamily="2" charset="0"/>
                  </a:rPr>
                  <a:t>to </a:t>
                </a:r>
                <a:r>
                  <a:rPr lang="en-US" sz="1000" b="1" dirty="0">
                    <a:latin typeface="Poppins Light" panose="00000400000000000000" pitchFamily="2" charset="0"/>
                    <a:cs typeface="Poppins Light" panose="00000400000000000000" pitchFamily="2" charset="0"/>
                  </a:rPr>
                  <a:t>expecting insights </a:t>
                </a:r>
                <a:r>
                  <a:rPr lang="en-US" sz="1000" dirty="0">
                    <a:latin typeface="Poppins Light" panose="00000400000000000000" pitchFamily="2" charset="0"/>
                    <a:cs typeface="Poppins Light" panose="00000400000000000000" pitchFamily="2" charset="0"/>
                  </a:rPr>
                  <a:t>and </a:t>
                </a:r>
                <a:r>
                  <a:rPr lang="en-US" sz="1000" b="1" dirty="0">
                    <a:latin typeface="Poppins Light" panose="00000400000000000000" pitchFamily="2" charset="0"/>
                    <a:cs typeface="Poppins Light" panose="00000400000000000000" pitchFamily="2" charset="0"/>
                  </a:rPr>
                  <a:t>outcomes. </a:t>
                </a:r>
                <a:r>
                  <a:rPr lang="en-US" sz="1000" dirty="0">
                    <a:latin typeface="Poppins Light" panose="00000400000000000000" pitchFamily="2" charset="0"/>
                    <a:cs typeface="Poppins Light" panose="00000400000000000000" pitchFamily="2" charset="0"/>
                  </a:rPr>
                  <a:t>Customers believe salespeople are unprepared for sales calls </a:t>
                </a:r>
                <a:r>
                  <a:rPr lang="en-US" sz="1000" b="1" dirty="0">
                    <a:latin typeface="Poppins Light" panose="00000400000000000000" pitchFamily="2" charset="0"/>
                    <a:cs typeface="Poppins Light" panose="00000400000000000000" pitchFamily="2" charset="0"/>
                  </a:rPr>
                  <a:t>82% of the time</a:t>
                </a:r>
                <a:r>
                  <a:rPr lang="en-US" sz="1000" dirty="0">
                    <a:latin typeface="Poppins Light" panose="00000400000000000000" pitchFamily="2" charset="0"/>
                    <a:cs typeface="Poppins Light" panose="00000400000000000000" pitchFamily="2" charset="0"/>
                  </a:rPr>
                  <a:t>.  One-size-fits-all CRM is not helping. </a:t>
                </a:r>
                <a:r>
                  <a:rPr lang="en-US" sz="1000" b="1" dirty="0">
                    <a:latin typeface="Poppins Light" panose="00000400000000000000" pitchFamily="2" charset="0"/>
                    <a:cs typeface="Poppins Light" panose="00000400000000000000" pitchFamily="2" charset="0"/>
                  </a:rPr>
                  <a:t>47% of salespeople </a:t>
                </a:r>
                <a:r>
                  <a:rPr lang="en-US" sz="1000" dirty="0">
                    <a:latin typeface="Poppins Light" panose="00000400000000000000" pitchFamily="2" charset="0"/>
                    <a:cs typeface="Poppins Light" panose="00000400000000000000" pitchFamily="2" charset="0"/>
                  </a:rPr>
                  <a:t>think technology is a hinderance, not a help.</a:t>
                </a:r>
              </a:p>
              <a:p>
                <a:pPr fontAlgn="base"/>
                <a:endParaRPr lang="en-US" sz="1000" dirty="0">
                  <a:latin typeface="Poppins Light" panose="00000400000000000000" pitchFamily="2" charset="0"/>
                  <a:cs typeface="Poppins Light" panose="00000400000000000000" pitchFamily="2" charset="0"/>
                </a:endParaRPr>
              </a:p>
              <a:p>
                <a:pPr fontAlgn="base"/>
                <a:r>
                  <a:rPr lang="en-US" sz="1000" dirty="0">
                    <a:latin typeface="Poppins Light" panose="00000400000000000000" pitchFamily="2" charset="0"/>
                    <a:cs typeface="Poppins Light" panose="00000400000000000000" pitchFamily="2" charset="0"/>
                  </a:rPr>
                  <a:t>For salespeople, however, </a:t>
                </a:r>
                <a:r>
                  <a:rPr lang="en-US" sz="1000" b="1" dirty="0">
                    <a:latin typeface="Poppins Light" panose="00000400000000000000" pitchFamily="2" charset="0"/>
                    <a:cs typeface="Poppins Light" panose="00000400000000000000" pitchFamily="2" charset="0"/>
                  </a:rPr>
                  <a:t>building relationships </a:t>
                </a:r>
                <a:r>
                  <a:rPr lang="en-US" sz="1000" dirty="0">
                    <a:latin typeface="Poppins Light" panose="00000400000000000000" pitchFamily="2" charset="0"/>
                    <a:cs typeface="Poppins Light" panose="00000400000000000000" pitchFamily="2" charset="0"/>
                  </a:rPr>
                  <a:t>and </a:t>
                </a:r>
                <a:r>
                  <a:rPr lang="en-US" sz="1000" b="1" dirty="0">
                    <a:latin typeface="Poppins Light" panose="00000400000000000000" pitchFamily="2" charset="0"/>
                    <a:cs typeface="Poppins Light" panose="00000400000000000000" pitchFamily="2" charset="0"/>
                  </a:rPr>
                  <a:t>driving revenue </a:t>
                </a:r>
                <a:r>
                  <a:rPr lang="en-US" sz="1000" dirty="0">
                    <a:latin typeface="Poppins Light" panose="00000400000000000000" pitchFamily="2" charset="0"/>
                    <a:cs typeface="Poppins Light" panose="00000400000000000000" pitchFamily="2" charset="0"/>
                  </a:rPr>
                  <a:t>is harder in the digital world.   Booked all day on video calls with no time to prepare or follow up.   The good news is not being in person creates amazing opportunities to use conversational AI to identify, engage and drive revenue.  Hence the arrival of </a:t>
                </a:r>
                <a:r>
                  <a:rPr lang="en-US" sz="1000" b="1" dirty="0">
                    <a:latin typeface="Poppins Light" panose="00000400000000000000" pitchFamily="2" charset="0"/>
                    <a:cs typeface="Poppins Light" panose="00000400000000000000" pitchFamily="2" charset="0"/>
                  </a:rPr>
                  <a:t>DialoguePrime for GONG.</a:t>
                </a:r>
                <a:endParaRPr lang="en-US" sz="1000" b="1" dirty="0">
                  <a:solidFill>
                    <a:srgbClr val="333333"/>
                  </a:solidFill>
                  <a:latin typeface="Poppins Light" panose="00000400000000000000" pitchFamily="2" charset="0"/>
                  <a:cs typeface="Poppins Light" panose="00000400000000000000" pitchFamily="2" charset="0"/>
                </a:endParaRPr>
              </a:p>
              <a:p>
                <a:pPr fontAlgn="base"/>
                <a:endParaRPr lang="en-US" sz="1100" dirty="0">
                  <a:solidFill>
                    <a:srgbClr val="333333"/>
                  </a:solidFill>
                  <a:latin typeface="Poppins Light" panose="00000400000000000000" pitchFamily="2" charset="0"/>
                  <a:cs typeface="Poppins Light" panose="00000400000000000000" pitchFamily="2" charset="0"/>
                </a:endParaRPr>
              </a:p>
            </p:txBody>
          </p:sp>
          <p:sp>
            <p:nvSpPr>
              <p:cNvPr id="4" name="Rectangle 3">
                <a:extLst>
                  <a:ext uri="{FF2B5EF4-FFF2-40B4-BE49-F238E27FC236}">
                    <a16:creationId xmlns:a16="http://schemas.microsoft.com/office/drawing/2014/main" id="{D915863E-A415-4532-BD1E-13F550B2CAC9}"/>
                  </a:ext>
                </a:extLst>
              </p:cNvPr>
              <p:cNvSpPr/>
              <p:nvPr/>
            </p:nvSpPr>
            <p:spPr>
              <a:xfrm>
                <a:off x="6233834" y="900304"/>
                <a:ext cx="5941400" cy="523220"/>
              </a:xfrm>
              <a:prstGeom prst="rect">
                <a:avLst/>
              </a:prstGeom>
            </p:spPr>
            <p:txBody>
              <a:bodyPr wrap="square">
                <a:spAutoFit/>
              </a:bodyPr>
              <a:lstStyle/>
              <a:p>
                <a:pPr algn="ctr" fontAlgn="base"/>
                <a:r>
                  <a:rPr lang="en-US" sz="1400" b="1" dirty="0">
                    <a:solidFill>
                      <a:schemeClr val="tx1">
                        <a:lumMod val="50000"/>
                        <a:lumOff val="50000"/>
                      </a:schemeClr>
                    </a:solidFill>
                    <a:latin typeface="Poppins ExtraBold" panose="00000900000000000000" pitchFamily="2" charset="0"/>
                    <a:cs typeface="Poppins ExtraBold" panose="00000900000000000000" pitchFamily="2" charset="0"/>
                  </a:rPr>
                  <a:t>HAVE THE RIGHT CONVERSATIONS</a:t>
                </a:r>
              </a:p>
              <a:p>
                <a:pPr algn="ctr" fontAlgn="base"/>
                <a:r>
                  <a:rPr lang="en-US" sz="1400" dirty="0">
                    <a:solidFill>
                      <a:schemeClr val="tx1">
                        <a:lumMod val="50000"/>
                        <a:lumOff val="50000"/>
                      </a:schemeClr>
                    </a:solidFill>
                    <a:latin typeface="Poppins" panose="00000500000000000000" pitchFamily="2" charset="0"/>
                    <a:cs typeface="Poppins" panose="00000500000000000000" pitchFamily="2" charset="0"/>
                  </a:rPr>
                  <a:t>Get Digital </a:t>
                </a:r>
                <a:r>
                  <a:rPr lang="en-US" sz="1400">
                    <a:solidFill>
                      <a:schemeClr val="tx1">
                        <a:lumMod val="50000"/>
                        <a:lumOff val="50000"/>
                      </a:schemeClr>
                    </a:solidFill>
                    <a:latin typeface="Poppins" panose="00000500000000000000" pitchFamily="2" charset="0"/>
                    <a:cs typeface="Poppins" panose="00000500000000000000" pitchFamily="2" charset="0"/>
                  </a:rPr>
                  <a:t>Selling Right</a:t>
                </a:r>
                <a:endParaRPr lang="en-US" sz="2000" dirty="0">
                  <a:solidFill>
                    <a:srgbClr val="92D050"/>
                  </a:solidFill>
                  <a:latin typeface="Poppins" panose="00000500000000000000" pitchFamily="2" charset="0"/>
                  <a:cs typeface="Poppins" panose="00000500000000000000" pitchFamily="2" charset="0"/>
                </a:endParaRPr>
              </a:p>
            </p:txBody>
          </p:sp>
          <p:sp>
            <p:nvSpPr>
              <p:cNvPr id="17" name="Rectangle 16">
                <a:extLst>
                  <a:ext uri="{FF2B5EF4-FFF2-40B4-BE49-F238E27FC236}">
                    <a16:creationId xmlns:a16="http://schemas.microsoft.com/office/drawing/2014/main" id="{B172E55D-5CE0-4E54-826D-3869527170CB}"/>
                  </a:ext>
                </a:extLst>
              </p:cNvPr>
              <p:cNvSpPr/>
              <p:nvPr/>
            </p:nvSpPr>
            <p:spPr>
              <a:xfrm>
                <a:off x="16766" y="23152"/>
                <a:ext cx="12158468" cy="646331"/>
              </a:xfrm>
              <a:prstGeom prst="rect">
                <a:avLst/>
              </a:prstGeom>
              <a:effectLst>
                <a:outerShdw blurRad="50800" dist="38100" dir="2700000" algn="tl" rotWithShape="0">
                  <a:prstClr val="black">
                    <a:alpha val="40000"/>
                  </a:prstClr>
                </a:outerShdw>
              </a:effectLst>
            </p:spPr>
            <p:txBody>
              <a:bodyPr wrap="square">
                <a:spAutoFit/>
              </a:bodyPr>
              <a:lstStyle/>
              <a:p>
                <a:pPr algn="ctr" fontAlgn="base"/>
                <a:r>
                  <a:rPr lang="en-US" sz="3600" b="1" dirty="0">
                    <a:solidFill>
                      <a:schemeClr val="bg1"/>
                    </a:solidFill>
                    <a:latin typeface="Poppins ExtraBold" panose="00000900000000000000" pitchFamily="2" charset="0"/>
                    <a:ea typeface="Segoe UI Black" panose="020B0A02040204020203" pitchFamily="34" charset="0"/>
                    <a:cs typeface="Poppins ExtraBold" panose="00000900000000000000" pitchFamily="2" charset="0"/>
                  </a:rPr>
                  <a:t>Dialogue</a:t>
                </a:r>
                <a:r>
                  <a:rPr lang="en-US" sz="3600" b="1" dirty="0">
                    <a:solidFill>
                      <a:schemeClr val="bg1">
                        <a:lumMod val="75000"/>
                      </a:schemeClr>
                    </a:solidFill>
                    <a:latin typeface="Poppins ExtraBold" panose="00000900000000000000" pitchFamily="2" charset="0"/>
                    <a:ea typeface="Segoe UI Black" panose="020B0A02040204020203" pitchFamily="34" charset="0"/>
                    <a:cs typeface="Poppins ExtraBold" panose="00000900000000000000" pitchFamily="2" charset="0"/>
                  </a:rPr>
                  <a:t>Prime</a:t>
                </a:r>
                <a:r>
                  <a:rPr lang="en-US" sz="3600" b="1" dirty="0">
                    <a:solidFill>
                      <a:schemeClr val="bg1"/>
                    </a:solidFill>
                    <a:latin typeface="Poppins ExtraBold" panose="00000900000000000000" pitchFamily="2" charset="0"/>
                    <a:ea typeface="Segoe UI Black" panose="020B0A02040204020203" pitchFamily="34" charset="0"/>
                    <a:cs typeface="Poppins ExtraBold" panose="00000900000000000000" pitchFamily="2" charset="0"/>
                  </a:rPr>
                  <a:t> </a:t>
                </a:r>
                <a:r>
                  <a:rPr lang="en-US" b="1" dirty="0">
                    <a:solidFill>
                      <a:schemeClr val="bg1"/>
                    </a:solidFill>
                    <a:latin typeface="Open Sans"/>
                    <a:cs typeface="Segoe UI" panose="020B0502040204020203" pitchFamily="34" charset="0"/>
                  </a:rPr>
                  <a:t>for GONG</a:t>
                </a:r>
              </a:p>
            </p:txBody>
          </p:sp>
          <p:sp>
            <p:nvSpPr>
              <p:cNvPr id="25" name="Rectangle 24">
                <a:extLst>
                  <a:ext uri="{FF2B5EF4-FFF2-40B4-BE49-F238E27FC236}">
                    <a16:creationId xmlns:a16="http://schemas.microsoft.com/office/drawing/2014/main" id="{5DE63225-DB52-4DFD-A0AF-EF13CB1AC164}"/>
                  </a:ext>
                </a:extLst>
              </p:cNvPr>
              <p:cNvSpPr/>
              <p:nvPr/>
            </p:nvSpPr>
            <p:spPr>
              <a:xfrm>
                <a:off x="6256285" y="4700360"/>
                <a:ext cx="5767045" cy="1169551"/>
              </a:xfrm>
              <a:prstGeom prst="rect">
                <a:avLst/>
              </a:prstGeom>
            </p:spPr>
            <p:txBody>
              <a:bodyPr wrap="square" lIns="91440" tIns="45720" rIns="91440" bIns="45720" anchor="t">
                <a:spAutoFit/>
              </a:bodyPr>
              <a:lstStyle/>
              <a:p>
                <a:pPr fontAlgn="base"/>
                <a:r>
                  <a:rPr lang="en-US" sz="1000" dirty="0">
                    <a:latin typeface="Poppins"/>
                    <a:cs typeface="Poppins"/>
                  </a:rPr>
                  <a:t>Bring </a:t>
                </a:r>
                <a:r>
                  <a:rPr lang="en-US" sz="1000" b="1" dirty="0">
                    <a:latin typeface="Poppins"/>
                    <a:cs typeface="Poppins"/>
                  </a:rPr>
                  <a:t>Business </a:t>
                </a:r>
                <a:r>
                  <a:rPr lang="en-US" sz="1000" dirty="0">
                    <a:latin typeface="Poppins"/>
                    <a:cs typeface="Poppins"/>
                  </a:rPr>
                  <a:t>and </a:t>
                </a:r>
                <a:r>
                  <a:rPr lang="en-US" sz="1000" b="1" dirty="0">
                    <a:latin typeface="Poppins"/>
                    <a:cs typeface="Poppins"/>
                  </a:rPr>
                  <a:t>IT</a:t>
                </a:r>
                <a:r>
                  <a:rPr lang="en-US" sz="1000" dirty="0">
                    <a:latin typeface="Poppins"/>
                    <a:cs typeface="Poppins"/>
                  </a:rPr>
                  <a:t> professionals together to quickly and measurably talk about how AI can help drive the </a:t>
                </a:r>
                <a:r>
                  <a:rPr lang="en-US" sz="1000" b="1" dirty="0">
                    <a:latin typeface="Poppins"/>
                    <a:cs typeface="Poppins"/>
                  </a:rPr>
                  <a:t>right conversations. </a:t>
                </a:r>
                <a:r>
                  <a:rPr lang="en-US" sz="1000" dirty="0">
                    <a:latin typeface="Poppins"/>
                    <a:cs typeface="Poppins"/>
                  </a:rPr>
                  <a:t>Leverage our </a:t>
                </a:r>
                <a:r>
                  <a:rPr lang="en-US" sz="1000" b="1" dirty="0">
                    <a:latin typeface="Poppins"/>
                    <a:cs typeface="Poppins"/>
                  </a:rPr>
                  <a:t>DialoguePrime Framework </a:t>
                </a:r>
                <a:r>
                  <a:rPr lang="en-US" sz="1000" dirty="0">
                    <a:latin typeface="Poppins"/>
                    <a:cs typeface="Poppins"/>
                  </a:rPr>
                  <a:t>to facilitate the conversations that lead to retention, enrichment, and advocacy.</a:t>
                </a:r>
              </a:p>
              <a:p>
                <a:pPr fontAlgn="base"/>
                <a:endParaRPr lang="en-US" sz="1000" dirty="0">
                  <a:latin typeface="Poppins" panose="00000500000000000000" pitchFamily="2" charset="0"/>
                  <a:cs typeface="Poppins" panose="00000500000000000000" pitchFamily="2" charset="0"/>
                </a:endParaRPr>
              </a:p>
              <a:p>
                <a:pPr fontAlgn="base"/>
                <a:r>
                  <a:rPr lang="en-US" sz="1000" dirty="0">
                    <a:latin typeface="Poppins"/>
                    <a:cs typeface="Poppins"/>
                  </a:rPr>
                  <a:t>Structured </a:t>
                </a:r>
                <a:r>
                  <a:rPr lang="en-US" sz="1000" b="1" dirty="0">
                    <a:latin typeface="Poppins"/>
                    <a:cs typeface="Poppins"/>
                  </a:rPr>
                  <a:t>30-Day Challenge </a:t>
                </a:r>
                <a:r>
                  <a:rPr lang="en-US" sz="1000" dirty="0">
                    <a:latin typeface="Poppins"/>
                    <a:cs typeface="Poppins"/>
                  </a:rPr>
                  <a:t>featuring human-centered design, high engagement, and hands-on experience. Identify aspects of the sales dialogue that represent relationship deterioration or transformation. Benchmarks and actionable insights.</a:t>
                </a:r>
              </a:p>
            </p:txBody>
          </p:sp>
          <p:pic>
            <p:nvPicPr>
              <p:cNvPr id="27" name="Picture 26">
                <a:extLst>
                  <a:ext uri="{FF2B5EF4-FFF2-40B4-BE49-F238E27FC236}">
                    <a16:creationId xmlns:a16="http://schemas.microsoft.com/office/drawing/2014/main" id="{35AE13C4-1CBA-6037-ACCD-D6926CD5087C}"/>
                  </a:ext>
                </a:extLst>
              </p:cNvPr>
              <p:cNvPicPr>
                <a:picLocks noChangeAspect="1"/>
              </p:cNvPicPr>
              <p:nvPr/>
            </p:nvPicPr>
            <p:blipFill>
              <a:blip r:embed="rId4">
                <a:clrChange>
                  <a:clrFrom>
                    <a:srgbClr val="FFFFFF"/>
                  </a:clrFrom>
                  <a:clrTo>
                    <a:srgbClr val="FFFFFF">
                      <a:alpha val="0"/>
                    </a:srgbClr>
                  </a:clrTo>
                </a:clrChange>
                <a:duotone>
                  <a:prstClr val="black"/>
                  <a:schemeClr val="accent6">
                    <a:tint val="45000"/>
                    <a:satMod val="400000"/>
                  </a:schemeClr>
                </a:duotone>
              </a:blip>
              <a:stretch>
                <a:fillRect/>
              </a:stretch>
            </p:blipFill>
            <p:spPr>
              <a:xfrm>
                <a:off x="6332103" y="6122651"/>
                <a:ext cx="5615410" cy="487170"/>
              </a:xfrm>
              <a:prstGeom prst="rect">
                <a:avLst/>
              </a:prstGeom>
            </p:spPr>
          </p:pic>
          <p:sp>
            <p:nvSpPr>
              <p:cNvPr id="47" name="TextBox 46">
                <a:extLst>
                  <a:ext uri="{FF2B5EF4-FFF2-40B4-BE49-F238E27FC236}">
                    <a16:creationId xmlns:a16="http://schemas.microsoft.com/office/drawing/2014/main" id="{7FAF5607-470A-0B30-A377-491BB99F79BC}"/>
                  </a:ext>
                </a:extLst>
              </p:cNvPr>
              <p:cNvSpPr txBox="1"/>
              <p:nvPr/>
            </p:nvSpPr>
            <p:spPr>
              <a:xfrm>
                <a:off x="177168" y="896435"/>
                <a:ext cx="5696040" cy="523220"/>
              </a:xfrm>
              <a:prstGeom prst="rect">
                <a:avLst/>
              </a:prstGeom>
              <a:noFill/>
            </p:spPr>
            <p:txBody>
              <a:bodyPr wrap="square" lIns="91440" tIns="45720" rIns="91440" bIns="45720" anchor="t">
                <a:spAutoFit/>
              </a:bodyPr>
              <a:lstStyle/>
              <a:p>
                <a:pPr algn="ctr" fontAlgn="base"/>
                <a:r>
                  <a:rPr lang="en-US" sz="1400" dirty="0">
                    <a:solidFill>
                      <a:schemeClr val="tx1">
                        <a:lumMod val="50000"/>
                        <a:lumOff val="50000"/>
                      </a:schemeClr>
                    </a:solidFill>
                    <a:latin typeface="Poppins ExtraBold"/>
                    <a:cs typeface="Poppins ExtraBold"/>
                  </a:rPr>
                  <a:t>DIGITAL SELLING HAS CHANGED … </a:t>
                </a:r>
                <a:br>
                  <a:rPr lang="en-US" sz="1400" dirty="0">
                    <a:latin typeface="Poppins ExtraBold" panose="020B0502040204020203" pitchFamily="2" charset="0"/>
                    <a:cs typeface="Poppins ExtraBold" panose="020B0502040204020203" pitchFamily="2" charset="0"/>
                  </a:rPr>
                </a:br>
                <a:r>
                  <a:rPr lang="en-US" sz="1400" dirty="0">
                    <a:solidFill>
                      <a:schemeClr val="tx1">
                        <a:lumMod val="50000"/>
                        <a:lumOff val="50000"/>
                      </a:schemeClr>
                    </a:solidFill>
                    <a:latin typeface="Poppins"/>
                    <a:cs typeface="Poppins"/>
                  </a:rPr>
                  <a:t>Are you keeping up?</a:t>
                </a:r>
              </a:p>
            </p:txBody>
          </p:sp>
          <p:pic>
            <p:nvPicPr>
              <p:cNvPr id="1026" name="Picture 2">
                <a:extLst>
                  <a:ext uri="{FF2B5EF4-FFF2-40B4-BE49-F238E27FC236}">
                    <a16:creationId xmlns:a16="http://schemas.microsoft.com/office/drawing/2014/main" id="{73F94BB9-BAE0-471E-2E71-B38A6E7E43A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3719" y="852575"/>
                <a:ext cx="1628206" cy="48106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A32D1970-5FF7-52D3-BCC1-563A950B62BF}"/>
                  </a:ext>
                </a:extLst>
              </p:cNvPr>
              <p:cNvPicPr>
                <a:picLocks noChangeAspect="1"/>
              </p:cNvPicPr>
              <p:nvPr/>
            </p:nvPicPr>
            <p:blipFill>
              <a:blip r:embed="rId6"/>
              <a:stretch>
                <a:fillRect/>
              </a:stretch>
            </p:blipFill>
            <p:spPr>
              <a:xfrm>
                <a:off x="3387465" y="1537501"/>
                <a:ext cx="2576235" cy="1804118"/>
              </a:xfrm>
              <a:prstGeom prst="rect">
                <a:avLst/>
              </a:prstGeom>
            </p:spPr>
          </p:pic>
        </p:grpSp>
        <p:pic>
          <p:nvPicPr>
            <p:cNvPr id="7" name="Picture 6">
              <a:extLst>
                <a:ext uri="{FF2B5EF4-FFF2-40B4-BE49-F238E27FC236}">
                  <a16:creationId xmlns:a16="http://schemas.microsoft.com/office/drawing/2014/main" id="{27E9D68C-F6EC-B2C0-892F-B1021055331E}"/>
                </a:ext>
              </a:extLst>
            </p:cNvPr>
            <p:cNvPicPr>
              <a:picLocks noChangeAspect="1"/>
            </p:cNvPicPr>
            <p:nvPr/>
          </p:nvPicPr>
          <p:blipFill>
            <a:blip r:embed="rId7"/>
            <a:stretch>
              <a:fillRect/>
            </a:stretch>
          </p:blipFill>
          <p:spPr>
            <a:xfrm>
              <a:off x="5868049" y="1482834"/>
              <a:ext cx="6183262" cy="3237399"/>
            </a:xfrm>
            <a:prstGeom prst="rect">
              <a:avLst/>
            </a:prstGeom>
          </p:spPr>
        </p:pic>
        <p:pic>
          <p:nvPicPr>
            <p:cNvPr id="10" name="Picture 9" descr="Logo&#10;&#10;Description automatically generated">
              <a:extLst>
                <a:ext uri="{FF2B5EF4-FFF2-40B4-BE49-F238E27FC236}">
                  <a16:creationId xmlns:a16="http://schemas.microsoft.com/office/drawing/2014/main" id="{046A5353-3F03-67E1-E4EC-FA66C8B3966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493549" y="3334919"/>
              <a:ext cx="1083072" cy="1083072"/>
            </a:xfrm>
            <a:prstGeom prst="rect">
              <a:avLst/>
            </a:prstGeom>
          </p:spPr>
        </p:pic>
      </p:grpSp>
    </p:spTree>
    <p:extLst>
      <p:ext uri="{BB962C8B-B14F-4D97-AF65-F5344CB8AC3E}">
        <p14:creationId xmlns:p14="http://schemas.microsoft.com/office/powerpoint/2010/main" val="42800100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TotalTime>
  <Words>230</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Open Sans</vt:lpstr>
      <vt:lpstr>Poppins</vt:lpstr>
      <vt:lpstr>Poppins ExtraBold</vt:lpstr>
      <vt:lpstr>Poppins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Tasha Widhson</dc:creator>
  <cp:lastModifiedBy>Tasha Widhson</cp:lastModifiedBy>
  <cp:revision>4</cp:revision>
  <dcterms:created xsi:type="dcterms:W3CDTF">2022-08-12T19:13:08Z</dcterms:created>
  <dcterms:modified xsi:type="dcterms:W3CDTF">2023-01-13T16:36:04Z</dcterms:modified>
</cp:coreProperties>
</file>